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19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FB8DD-0ED0-4446-BD3D-D69E4345B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3C6D58-2A4C-461A-B5FB-DC95A7559A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3919BE9-EA2F-4DCF-9530-E6731B6FD6D2}"/>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368BA8BC-258C-46AD-A207-A6636F93EF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A7A19B-9C8D-4162-939F-0DE0A23BDBD3}"/>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1184460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E647B-7FF0-4279-B1CC-177EB18962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1884D52-5556-403C-B925-B9BDAFD7C2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FA107D-F85A-4067-B17D-94792DF3F743}"/>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6632D35D-AB52-4E6A-8DEA-3BBAC60FB9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16A7A2-253F-4E26-B97B-C7E42466F588}"/>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3404038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CEF56C-52FD-44E4-AA9C-C341B0521F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B45FE-BA09-4554-87EC-9DC35F8113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4B3DC-81EF-4481-98E9-E4844BF0084D}"/>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E704C25B-0C90-4287-BC08-AD80507902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04E433-9A76-4A56-9021-265CF1D63675}"/>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4166199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592F5-9471-42E7-AADF-E8CB968674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458997-468C-4A20-8E76-8894B2C310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5AA18B-0305-425B-B285-8C745C8F736D}"/>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2CCCD05D-1FEA-4EA0-8EF1-33BC16B562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47CDD5-509F-4341-8C9E-527F89739B95}"/>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361874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650D8-18E2-4C34-BC01-594FF2D4B1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042838-AF48-467B-86B9-2A5E34F84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023534-969E-4E7F-87DA-FD97A5E2809B}"/>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1282C473-4861-4C41-90F6-AEBBE5F4AA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4988A6-F882-4375-B7D6-4809892D1F95}"/>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375019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4AD5-A69F-4ECE-B7B6-B23B6B819B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0B55EC-DADB-404E-A846-7BB13EF27E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F41C9CE-1519-4AD3-846E-7FDCAF25A7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AC21CB-6354-42B5-B442-EC6AD9C9C3D4}"/>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6" name="Footer Placeholder 5">
            <a:extLst>
              <a:ext uri="{FF2B5EF4-FFF2-40B4-BE49-F238E27FC236}">
                <a16:creationId xmlns:a16="http://schemas.microsoft.com/office/drawing/2014/main" id="{9CA1DC9A-5341-4718-BC6F-708059C443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DFE0C1-A0C3-419A-90C2-44564AD50962}"/>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278936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60612-E23F-4F9F-AC2B-0DBAAE6E205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79C907-6B74-4CAF-9A25-E59D25963C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31682B-D78C-4F0A-8833-F488AD300C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E69DDE-3049-4715-B5C0-36A9299791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D76798-5985-4BEF-886C-10954F8BC3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66C1C0-CEEB-4714-875E-5C15F92EC098}"/>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8" name="Footer Placeholder 7">
            <a:extLst>
              <a:ext uri="{FF2B5EF4-FFF2-40B4-BE49-F238E27FC236}">
                <a16:creationId xmlns:a16="http://schemas.microsoft.com/office/drawing/2014/main" id="{169C9101-505D-4490-92AA-5C4663AB37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9A8C39-7E7C-4E74-90D1-A421F5EE9EF7}"/>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392903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D9A27-EEDE-4C11-9853-15D671285F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087818A-EB25-4C79-913E-58264E26EE5B}"/>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4" name="Footer Placeholder 3">
            <a:extLst>
              <a:ext uri="{FF2B5EF4-FFF2-40B4-BE49-F238E27FC236}">
                <a16:creationId xmlns:a16="http://schemas.microsoft.com/office/drawing/2014/main" id="{6F764671-EDD4-4E66-935C-A1CC276BBD4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25566EA-5FB9-4D1E-A00A-CB90CD54BC17}"/>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231131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E95578-AC1D-49F4-89CA-AFF08FA7FEA9}"/>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3" name="Footer Placeholder 2">
            <a:extLst>
              <a:ext uri="{FF2B5EF4-FFF2-40B4-BE49-F238E27FC236}">
                <a16:creationId xmlns:a16="http://schemas.microsoft.com/office/drawing/2014/main" id="{0D89B87C-AFBE-4412-8282-49BC03AD98E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5AA205-2227-4549-B952-23EBD7DE288B}"/>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220006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545E5-3782-44E4-A387-3FFDCF3F92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29D3FF-9FDE-4460-B859-E4C3D3513C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C448E6-E94C-4E45-855F-BBE034570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E30E25-FA6D-4B61-8442-FAFB5EDEBF9B}"/>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6" name="Footer Placeholder 5">
            <a:extLst>
              <a:ext uri="{FF2B5EF4-FFF2-40B4-BE49-F238E27FC236}">
                <a16:creationId xmlns:a16="http://schemas.microsoft.com/office/drawing/2014/main" id="{AD9F92DC-99F8-4752-9142-A136DCD3E8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20DCBA-F5B3-49F6-8693-7B968841CA41}"/>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320541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9972E-B6B5-44C9-A796-E8AFFF769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7433AD-78EC-4C25-AF5C-E5B6EFDD2A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7BD4706-2508-420C-88E7-105F0EFFC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F496C8-A5C2-4462-93CB-9BB51D8E12DC}"/>
              </a:ext>
            </a:extLst>
          </p:cNvPr>
          <p:cNvSpPr>
            <a:spLocks noGrp="1"/>
          </p:cNvSpPr>
          <p:nvPr>
            <p:ph type="dt" sz="half" idx="10"/>
          </p:nvPr>
        </p:nvSpPr>
        <p:spPr/>
        <p:txBody>
          <a:bodyPr/>
          <a:lstStyle/>
          <a:p>
            <a:fld id="{F11E68CE-C7E8-4A20-854F-E31FEBD287E0}" type="datetimeFigureOut">
              <a:rPr lang="en-GB" smtClean="0"/>
              <a:t>31/07/2020</a:t>
            </a:fld>
            <a:endParaRPr lang="en-GB"/>
          </a:p>
        </p:txBody>
      </p:sp>
      <p:sp>
        <p:nvSpPr>
          <p:cNvPr id="6" name="Footer Placeholder 5">
            <a:extLst>
              <a:ext uri="{FF2B5EF4-FFF2-40B4-BE49-F238E27FC236}">
                <a16:creationId xmlns:a16="http://schemas.microsoft.com/office/drawing/2014/main" id="{8DE36B92-2BDF-4816-9870-2ED3D0CA34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D63556-8DD7-4CF6-94E5-B3AB9C84BBC6}"/>
              </a:ext>
            </a:extLst>
          </p:cNvPr>
          <p:cNvSpPr>
            <a:spLocks noGrp="1"/>
          </p:cNvSpPr>
          <p:nvPr>
            <p:ph type="sldNum" sz="quarter" idx="12"/>
          </p:nvPr>
        </p:nvSpPr>
        <p:spPr/>
        <p:txBody>
          <a:bodyPr/>
          <a:lstStyle/>
          <a:p>
            <a:fld id="{E430E85E-3F17-4531-A5BF-0FE0BB274E69}" type="slidenum">
              <a:rPr lang="en-GB" smtClean="0"/>
              <a:t>‹#›</a:t>
            </a:fld>
            <a:endParaRPr lang="en-GB"/>
          </a:p>
        </p:txBody>
      </p:sp>
    </p:spTree>
    <p:extLst>
      <p:ext uri="{BB962C8B-B14F-4D97-AF65-F5344CB8AC3E}">
        <p14:creationId xmlns:p14="http://schemas.microsoft.com/office/powerpoint/2010/main" val="129078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5E59B5-AEAD-4561-8D35-3BB8282F3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DB8845-18A1-4DCE-8D16-3DAAF41BC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E95C44-4BA0-4D7E-999B-6ECEA11192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E68CE-C7E8-4A20-854F-E31FEBD287E0}" type="datetimeFigureOut">
              <a:rPr lang="en-GB" smtClean="0"/>
              <a:t>31/07/2020</a:t>
            </a:fld>
            <a:endParaRPr lang="en-GB"/>
          </a:p>
        </p:txBody>
      </p:sp>
      <p:sp>
        <p:nvSpPr>
          <p:cNvPr id="5" name="Footer Placeholder 4">
            <a:extLst>
              <a:ext uri="{FF2B5EF4-FFF2-40B4-BE49-F238E27FC236}">
                <a16:creationId xmlns:a16="http://schemas.microsoft.com/office/drawing/2014/main" id="{0829990B-4D92-4F4B-83FC-6E1D6AAB60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54FD980-A2DC-41B8-BEE9-55E8EA509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0E85E-3F17-4531-A5BF-0FE0BB274E69}"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8462" y="23813"/>
            <a:ext cx="1619476" cy="562053"/>
          </a:xfrm>
          <a:prstGeom prst="rect">
            <a:avLst/>
          </a:prstGeom>
        </p:spPr>
      </p:pic>
      <p:pic>
        <p:nvPicPr>
          <p:cNvPr id="8" name="Picture 7"/>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10866922" y="23813"/>
            <a:ext cx="1241798" cy="567748"/>
          </a:xfrm>
          <a:prstGeom prst="rect">
            <a:avLst/>
          </a:prstGeom>
        </p:spPr>
      </p:pic>
    </p:spTree>
    <p:extLst>
      <p:ext uri="{BB962C8B-B14F-4D97-AF65-F5344CB8AC3E}">
        <p14:creationId xmlns:p14="http://schemas.microsoft.com/office/powerpoint/2010/main" val="2654764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nihrecord.nih.gov/newsletters/09_07_99/story05.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A0F49-0C66-4D57-9419-A3122BCF561C}"/>
              </a:ext>
            </a:extLst>
          </p:cNvPr>
          <p:cNvSpPr>
            <a:spLocks noGrp="1"/>
          </p:cNvSpPr>
          <p:nvPr>
            <p:ph type="ctrTitle"/>
          </p:nvPr>
        </p:nvSpPr>
        <p:spPr>
          <a:xfrm>
            <a:off x="1524000" y="1122362"/>
            <a:ext cx="9144000" cy="5244984"/>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GB" sz="8800" b="1" dirty="0">
                <a:ln/>
                <a:solidFill>
                  <a:schemeClr val="accent3"/>
                </a:solidFill>
                <a:latin typeface="Arial" panose="020B0604020202020204" pitchFamily="34" charset="0"/>
                <a:cs typeface="Arial" panose="020B0604020202020204" pitchFamily="34" charset="0"/>
              </a:rPr>
              <a:t>Plumbing</a:t>
            </a:r>
            <a:br>
              <a:rPr lang="en-GB" sz="8800" b="1" dirty="0">
                <a:ln/>
                <a:solidFill>
                  <a:schemeClr val="accent3"/>
                </a:solidFill>
                <a:latin typeface="Arial" panose="020B0604020202020204" pitchFamily="34" charset="0"/>
                <a:cs typeface="Arial" panose="020B0604020202020204" pitchFamily="34" charset="0"/>
              </a:rPr>
            </a:br>
            <a:r>
              <a:rPr lang="en-GB" sz="8800" b="1" dirty="0">
                <a:ln/>
                <a:solidFill>
                  <a:schemeClr val="accent3"/>
                </a:solidFill>
                <a:latin typeface="Arial" panose="020B0604020202020204" pitchFamily="34" charset="0"/>
                <a:cs typeface="Arial" panose="020B0604020202020204" pitchFamily="34" charset="0"/>
              </a:rPr>
              <a:t>H&amp;S Hazard Slides + </a:t>
            </a:r>
            <a:r>
              <a:rPr lang="en-GB" sz="8800" b="1" dirty="0">
                <a:ln/>
                <a:solidFill>
                  <a:schemeClr val="accent6">
                    <a:lumMod val="50000"/>
                  </a:schemeClr>
                </a:solidFill>
                <a:latin typeface="Arial" panose="020B0604020202020204" pitchFamily="34" charset="0"/>
                <a:cs typeface="Arial" panose="020B0604020202020204" pitchFamily="34" charset="0"/>
              </a:rPr>
              <a:t>Practical Task</a:t>
            </a:r>
          </a:p>
        </p:txBody>
      </p:sp>
    </p:spTree>
    <p:extLst>
      <p:ext uri="{BB962C8B-B14F-4D97-AF65-F5344CB8AC3E}">
        <p14:creationId xmlns:p14="http://schemas.microsoft.com/office/powerpoint/2010/main" val="334630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E747758-D45C-41EC-B1ED-B1223E1CF6B0}"/>
              </a:ext>
            </a:extLst>
          </p:cNvPr>
          <p:cNvSpPr>
            <a:spLocks noGrp="1"/>
          </p:cNvSpPr>
          <p:nvPr>
            <p:ph type="subTitle" idx="1"/>
          </p:nvPr>
        </p:nvSpPr>
        <p:spPr>
          <a:xfrm>
            <a:off x="1524000" y="3602038"/>
            <a:ext cx="9144000" cy="2813276"/>
          </a:xfrm>
        </p:spPr>
        <p:txBody>
          <a:bodyPr>
            <a:noAutofit/>
          </a:bodyPr>
          <a:lstStyle/>
          <a:p>
            <a:pPr algn="l"/>
            <a:r>
              <a:rPr lang="en-GB" sz="2800" b="1" i="0" dirty="0">
                <a:solidFill>
                  <a:srgbClr val="222222"/>
                </a:solidFill>
                <a:effectLst/>
                <a:latin typeface="Arial" panose="020B0604020202020204" pitchFamily="34" charset="0"/>
                <a:cs typeface="Arial" panose="020B0604020202020204" pitchFamily="34" charset="0"/>
              </a:rPr>
              <a:t>Eye injury</a:t>
            </a:r>
          </a:p>
          <a:p>
            <a:pPr algn="l"/>
            <a:r>
              <a:rPr lang="en-GB" sz="2800" dirty="0">
                <a:solidFill>
                  <a:srgbClr val="222222"/>
                </a:solidFill>
                <a:latin typeface="Arial" panose="020B0604020202020204" pitchFamily="34" charset="0"/>
                <a:cs typeface="Arial" panose="020B0604020202020204" pitchFamily="34" charset="0"/>
              </a:rPr>
              <a:t>P</a:t>
            </a:r>
            <a:r>
              <a:rPr lang="en-GB" sz="2800" b="0" i="0" dirty="0">
                <a:solidFill>
                  <a:srgbClr val="222222"/>
                </a:solidFill>
                <a:effectLst/>
                <a:latin typeface="Arial" panose="020B0604020202020204" pitchFamily="34" charset="0"/>
                <a:cs typeface="Arial" panose="020B0604020202020204" pitchFamily="34" charset="0"/>
              </a:rPr>
              <a:t>lumbers face the possibility of an eye injury every day. Flying particles, sparks, chemicals, falling objects, the chance of a pipe bursting or even water (which seems innocent enough until it jets into your eye). Having proper, protective eye wear on every job, no matter if you anticipate debris or not, is essential.</a:t>
            </a:r>
            <a:endParaRPr lang="en-GB" sz="2800" dirty="0">
              <a:latin typeface="Arial" panose="020B0604020202020204" pitchFamily="34" charset="0"/>
              <a:cs typeface="Arial" panose="020B0604020202020204" pitchFamily="34" charset="0"/>
            </a:endParaRPr>
          </a:p>
        </p:txBody>
      </p:sp>
      <p:pic>
        <p:nvPicPr>
          <p:cNvPr id="2052" name="Picture 4" descr="Traumatic Eye Injury Management Principles for the Prehospital ...">
            <a:extLst>
              <a:ext uri="{FF2B5EF4-FFF2-40B4-BE49-F238E27FC236}">
                <a16:creationId xmlns:a16="http://schemas.microsoft.com/office/drawing/2014/main" id="{F02985C4-436B-45C1-952F-3136A78CD9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8110" y="1183677"/>
            <a:ext cx="3374119" cy="22453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6FF77C17-FB89-4077-A348-BA9809353D0A}"/>
              </a:ext>
            </a:extLst>
          </p:cNvPr>
          <p:cNvPicPr>
            <a:picLocks noChangeAspect="1"/>
          </p:cNvPicPr>
          <p:nvPr/>
        </p:nvPicPr>
        <p:blipFill>
          <a:blip r:embed="rId3"/>
          <a:stretch>
            <a:fillRect/>
          </a:stretch>
        </p:blipFill>
        <p:spPr>
          <a:xfrm>
            <a:off x="1596572" y="1183677"/>
            <a:ext cx="5434530" cy="2245323"/>
          </a:xfrm>
          <a:prstGeom prst="rect">
            <a:avLst/>
          </a:prstGeom>
        </p:spPr>
      </p:pic>
    </p:spTree>
    <p:extLst>
      <p:ext uri="{BB962C8B-B14F-4D97-AF65-F5344CB8AC3E}">
        <p14:creationId xmlns:p14="http://schemas.microsoft.com/office/powerpoint/2010/main" val="17981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A5BB8-C5A7-49F3-8D7E-008A2C2AB643}"/>
              </a:ext>
            </a:extLst>
          </p:cNvPr>
          <p:cNvSpPr>
            <a:spLocks noGrp="1"/>
          </p:cNvSpPr>
          <p:nvPr>
            <p:ph type="title"/>
          </p:nvPr>
        </p:nvSpPr>
        <p:spPr>
          <a:xfrm>
            <a:off x="-9589957" y="-1787413"/>
            <a:ext cx="31185073" cy="2019642"/>
          </a:xfrm>
        </p:spPr>
        <p:txBody>
          <a:bodyPr/>
          <a:lstStyle/>
          <a:p>
            <a:endParaRPr lang="en-GB" dirty="0"/>
          </a:p>
        </p:txBody>
      </p:sp>
      <p:sp>
        <p:nvSpPr>
          <p:cNvPr id="3" name="Content Placeholder 2">
            <a:extLst>
              <a:ext uri="{FF2B5EF4-FFF2-40B4-BE49-F238E27FC236}">
                <a16:creationId xmlns:a16="http://schemas.microsoft.com/office/drawing/2014/main" id="{E98675E4-3458-4500-8CF2-C76968C89463}"/>
              </a:ext>
            </a:extLst>
          </p:cNvPr>
          <p:cNvSpPr>
            <a:spLocks noGrp="1"/>
          </p:cNvSpPr>
          <p:nvPr>
            <p:ph idx="1"/>
          </p:nvPr>
        </p:nvSpPr>
        <p:spPr>
          <a:xfrm>
            <a:off x="838200" y="2496457"/>
            <a:ext cx="10515600" cy="3996418"/>
          </a:xfrm>
        </p:spPr>
        <p:txBody>
          <a:bodyPr>
            <a:normAutofit fontScale="92500" lnSpcReduction="10000"/>
          </a:bodyPr>
          <a:lstStyle/>
          <a:p>
            <a:pPr algn="l"/>
            <a:r>
              <a:rPr lang="en-GB" sz="2600" b="1" i="0" dirty="0">
                <a:solidFill>
                  <a:srgbClr val="222222"/>
                </a:solidFill>
                <a:effectLst/>
                <a:latin typeface="Arial" panose="020B0604020202020204" pitchFamily="34" charset="0"/>
                <a:cs typeface="Arial" panose="020B0604020202020204" pitchFamily="34" charset="0"/>
              </a:rPr>
              <a:t>Too much noise/hearing loss</a:t>
            </a:r>
          </a:p>
          <a:p>
            <a:pPr algn="l"/>
            <a:r>
              <a:rPr lang="en-GB" sz="2600" b="0" i="0" dirty="0">
                <a:solidFill>
                  <a:srgbClr val="222222"/>
                </a:solidFill>
                <a:effectLst/>
                <a:latin typeface="Arial" panose="020B0604020202020204" pitchFamily="34" charset="0"/>
                <a:cs typeface="Arial" panose="020B0604020202020204" pitchFamily="34" charset="0"/>
              </a:rPr>
              <a:t>The layman may be shocked by how loud plumbing can be, but your average plumber certainly would not be. According to The World Health Organization’s Protection of the Human Environment report from 2004, </a:t>
            </a:r>
            <a:r>
              <a:rPr lang="en-GB" sz="2600" b="0" i="0" u="none" strike="noStrike" dirty="0">
                <a:solidFill>
                  <a:srgbClr val="0082A1"/>
                </a:solidFill>
                <a:effectLst/>
                <a:latin typeface="Arial" panose="020B0604020202020204" pitchFamily="34" charset="0"/>
                <a:cs typeface="Arial" panose="020B0604020202020204" pitchFamily="34" charset="0"/>
                <a:hlinkClick r:id="rId2" tooltip="Link to stats on plumbers' hearing loss."/>
              </a:rPr>
              <a:t>48 percent of plumbers reported they have experienced a perceived hearing loss</a:t>
            </a:r>
            <a:r>
              <a:rPr lang="en-GB" sz="2600" b="0" i="0" dirty="0">
                <a:solidFill>
                  <a:srgbClr val="222222"/>
                </a:solidFill>
                <a:effectLst/>
                <a:latin typeface="Arial" panose="020B0604020202020204" pitchFamily="34" charset="0"/>
                <a:cs typeface="Arial" panose="020B0604020202020204" pitchFamily="34" charset="0"/>
              </a:rPr>
              <a:t>.</a:t>
            </a:r>
          </a:p>
          <a:p>
            <a:pPr algn="l"/>
            <a:r>
              <a:rPr lang="en-GB" sz="2600" b="0" i="0" dirty="0">
                <a:solidFill>
                  <a:srgbClr val="222222"/>
                </a:solidFill>
                <a:effectLst/>
                <a:latin typeface="Arial" panose="020B0604020202020204" pitchFamily="34" charset="0"/>
                <a:cs typeface="Arial" panose="020B0604020202020204" pitchFamily="34" charset="0"/>
              </a:rPr>
              <a:t>Loud electronic machinery, banging tools and your occasional extremely noisy pipes will all add up. For many plumbers, this can unfortunately spell hearing loss.</a:t>
            </a:r>
          </a:p>
          <a:p>
            <a:pPr algn="l"/>
            <a:r>
              <a:rPr lang="en-GB" sz="2600" b="0" i="0" dirty="0">
                <a:solidFill>
                  <a:srgbClr val="222222"/>
                </a:solidFill>
                <a:effectLst/>
                <a:latin typeface="Arial" panose="020B0604020202020204" pitchFamily="34" charset="0"/>
                <a:cs typeface="Arial" panose="020B0604020202020204" pitchFamily="34" charset="0"/>
              </a:rPr>
              <a:t>It may be a great idea to bring ear plugs to certain jobs. After all, we protect our eyes… why not take care of our ears too?</a:t>
            </a:r>
          </a:p>
          <a:p>
            <a:endParaRPr lang="en-GB" dirty="0"/>
          </a:p>
        </p:txBody>
      </p:sp>
      <p:pic>
        <p:nvPicPr>
          <p:cNvPr id="3074" name="Picture 2" descr="Slug wrenches - yes or no?">
            <a:extLst>
              <a:ext uri="{FF2B5EF4-FFF2-40B4-BE49-F238E27FC236}">
                <a16:creationId xmlns:a16="http://schemas.microsoft.com/office/drawing/2014/main" id="{232379FC-5C1E-485F-B2A8-B5013B6D4F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7966" y="586581"/>
            <a:ext cx="4291874" cy="1555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33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13FBE-F52D-42A3-AC5E-E632527B82E2}"/>
              </a:ext>
            </a:extLst>
          </p:cNvPr>
          <p:cNvSpPr>
            <a:spLocks noGrp="1"/>
          </p:cNvSpPr>
          <p:nvPr>
            <p:ph type="title"/>
          </p:nvPr>
        </p:nvSpPr>
        <p:spPr>
          <a:xfrm>
            <a:off x="1988127" y="-1605685"/>
            <a:ext cx="10515600" cy="1325563"/>
          </a:xfrm>
        </p:spPr>
        <p:txBody>
          <a:bodyPr/>
          <a:lstStyle/>
          <a:p>
            <a:endParaRPr lang="en-GB" dirty="0"/>
          </a:p>
        </p:txBody>
      </p:sp>
      <p:sp>
        <p:nvSpPr>
          <p:cNvPr id="3" name="Content Placeholder 2">
            <a:extLst>
              <a:ext uri="{FF2B5EF4-FFF2-40B4-BE49-F238E27FC236}">
                <a16:creationId xmlns:a16="http://schemas.microsoft.com/office/drawing/2014/main" id="{9612C77F-4F31-4423-B029-5D248F09293F}"/>
              </a:ext>
            </a:extLst>
          </p:cNvPr>
          <p:cNvSpPr>
            <a:spLocks noGrp="1"/>
          </p:cNvSpPr>
          <p:nvPr>
            <p:ph idx="1"/>
          </p:nvPr>
        </p:nvSpPr>
        <p:spPr>
          <a:xfrm>
            <a:off x="838200" y="2770908"/>
            <a:ext cx="10515600" cy="3879273"/>
          </a:xfrm>
        </p:spPr>
        <p:txBody>
          <a:bodyPr>
            <a:normAutofit/>
          </a:bodyPr>
          <a:lstStyle/>
          <a:p>
            <a:pPr algn="l"/>
            <a:r>
              <a:rPr lang="en-GB" sz="2600" b="1" i="0" dirty="0">
                <a:solidFill>
                  <a:srgbClr val="222222"/>
                </a:solidFill>
                <a:effectLst/>
                <a:latin typeface="Arial" panose="020B0604020202020204" pitchFamily="34" charset="0"/>
                <a:cs typeface="Arial" panose="020B0604020202020204" pitchFamily="34" charset="0"/>
              </a:rPr>
              <a:t>Hand tool injuries</a:t>
            </a:r>
          </a:p>
          <a:p>
            <a:pPr algn="l"/>
            <a:r>
              <a:rPr lang="en-GB" sz="2600" dirty="0">
                <a:solidFill>
                  <a:srgbClr val="222222"/>
                </a:solidFill>
                <a:latin typeface="Arial" panose="020B0604020202020204" pitchFamily="34" charset="0"/>
                <a:cs typeface="Arial" panose="020B0604020202020204" pitchFamily="34" charset="0"/>
              </a:rPr>
              <a:t>Hand tools are used frequently by plumbers.</a:t>
            </a:r>
          </a:p>
          <a:p>
            <a:pPr algn="l"/>
            <a:r>
              <a:rPr lang="en-GB" sz="2600" i="0" dirty="0">
                <a:solidFill>
                  <a:srgbClr val="222222"/>
                </a:solidFill>
                <a:effectLst/>
                <a:latin typeface="Arial" panose="020B0604020202020204" pitchFamily="34" charset="0"/>
                <a:cs typeface="Arial" panose="020B0604020202020204" pitchFamily="34" charset="0"/>
              </a:rPr>
              <a:t>Wrenches and spanners need to be the correct size/gauge. I</a:t>
            </a:r>
            <a:r>
              <a:rPr lang="en-GB" sz="2600" dirty="0">
                <a:solidFill>
                  <a:srgbClr val="222222"/>
                </a:solidFill>
                <a:latin typeface="Arial" panose="020B0604020202020204" pitchFamily="34" charset="0"/>
                <a:cs typeface="Arial" panose="020B0604020202020204" pitchFamily="34" charset="0"/>
              </a:rPr>
              <a:t>f you slip whist tightening or loosening a fitting not only will you ‘round’ the head of a nut on a fitment, you may also bruise, scrape or even cut your knuckles. </a:t>
            </a:r>
          </a:p>
          <a:p>
            <a:pPr algn="l"/>
            <a:r>
              <a:rPr lang="en-GB" sz="2600" dirty="0">
                <a:solidFill>
                  <a:srgbClr val="222222"/>
                </a:solidFill>
                <a:latin typeface="Arial" panose="020B0604020202020204" pitchFamily="34" charset="0"/>
                <a:cs typeface="Arial" panose="020B0604020202020204" pitchFamily="34" charset="0"/>
              </a:rPr>
              <a:t>Different types of hammers are used in all trades. A misjudged swing of the hammer may injure you and expensive items (a basic pedestal cloakroom basin cost around £69).</a:t>
            </a:r>
          </a:p>
          <a:p>
            <a:pPr algn="l"/>
            <a:endParaRPr lang="en-GB" sz="2600" i="0" dirty="0">
              <a:solidFill>
                <a:srgbClr val="222222"/>
              </a:solidFill>
              <a:effectLst/>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3BF7D159-8962-4F7B-82A9-8E5E7212D83A}"/>
              </a:ext>
            </a:extLst>
          </p:cNvPr>
          <p:cNvPicPr>
            <a:picLocks noChangeAspect="1"/>
          </p:cNvPicPr>
          <p:nvPr/>
        </p:nvPicPr>
        <p:blipFill>
          <a:blip r:embed="rId2"/>
          <a:stretch>
            <a:fillRect/>
          </a:stretch>
        </p:blipFill>
        <p:spPr>
          <a:xfrm>
            <a:off x="8051976" y="580367"/>
            <a:ext cx="3080657" cy="1749362"/>
          </a:xfrm>
          <a:prstGeom prst="rect">
            <a:avLst/>
          </a:prstGeom>
        </p:spPr>
      </p:pic>
      <p:pic>
        <p:nvPicPr>
          <p:cNvPr id="4098" name="Picture 2" descr="How Hand Fractures are Diagnosed and Treated">
            <a:extLst>
              <a:ext uri="{FF2B5EF4-FFF2-40B4-BE49-F238E27FC236}">
                <a16:creationId xmlns:a16="http://schemas.microsoft.com/office/drawing/2014/main" id="{85C715B7-8ADD-4D68-98D8-0F657CBE52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090" y="586653"/>
            <a:ext cx="3497943" cy="17430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CCD049D-8EA3-41E8-B7B6-EA7ACB09EB1B}"/>
              </a:ext>
            </a:extLst>
          </p:cNvPr>
          <p:cNvPicPr>
            <a:picLocks noChangeAspect="1"/>
          </p:cNvPicPr>
          <p:nvPr/>
        </p:nvPicPr>
        <p:blipFill rotWithShape="1">
          <a:blip r:embed="rId4"/>
          <a:srcRect b="16248"/>
          <a:stretch/>
        </p:blipFill>
        <p:spPr>
          <a:xfrm>
            <a:off x="4554033" y="586653"/>
            <a:ext cx="3497943" cy="1749362"/>
          </a:xfrm>
          <a:prstGeom prst="rect">
            <a:avLst/>
          </a:prstGeom>
        </p:spPr>
      </p:pic>
    </p:spTree>
    <p:extLst>
      <p:ext uri="{BB962C8B-B14F-4D97-AF65-F5344CB8AC3E}">
        <p14:creationId xmlns:p14="http://schemas.microsoft.com/office/powerpoint/2010/main" val="124005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2D9C5F-9F00-4BE5-9518-98F95073F74B}"/>
              </a:ext>
            </a:extLst>
          </p:cNvPr>
          <p:cNvPicPr>
            <a:picLocks noChangeAspect="1"/>
          </p:cNvPicPr>
          <p:nvPr/>
        </p:nvPicPr>
        <p:blipFill>
          <a:blip r:embed="rId2"/>
          <a:stretch>
            <a:fillRect/>
          </a:stretch>
        </p:blipFill>
        <p:spPr>
          <a:xfrm>
            <a:off x="971550" y="815209"/>
            <a:ext cx="3489614" cy="1523568"/>
          </a:xfrm>
          <a:prstGeom prst="rect">
            <a:avLst/>
          </a:prstGeom>
        </p:spPr>
      </p:pic>
      <p:sp>
        <p:nvSpPr>
          <p:cNvPr id="2" name="Title 1">
            <a:extLst>
              <a:ext uri="{FF2B5EF4-FFF2-40B4-BE49-F238E27FC236}">
                <a16:creationId xmlns:a16="http://schemas.microsoft.com/office/drawing/2014/main" id="{2E193766-C8BD-47B3-874F-A47834A45B71}"/>
              </a:ext>
            </a:extLst>
          </p:cNvPr>
          <p:cNvSpPr>
            <a:spLocks noGrp="1"/>
          </p:cNvSpPr>
          <p:nvPr>
            <p:ph type="title"/>
          </p:nvPr>
        </p:nvSpPr>
        <p:spPr>
          <a:xfrm>
            <a:off x="551150" y="-1695955"/>
            <a:ext cx="12755195" cy="1191180"/>
          </a:xfrm>
        </p:spPr>
        <p:txBody>
          <a:bodyPr/>
          <a:lstStyle/>
          <a:p>
            <a:endParaRPr lang="en-GB" dirty="0"/>
          </a:p>
        </p:txBody>
      </p:sp>
      <p:sp>
        <p:nvSpPr>
          <p:cNvPr id="3" name="Content Placeholder 2">
            <a:extLst>
              <a:ext uri="{FF2B5EF4-FFF2-40B4-BE49-F238E27FC236}">
                <a16:creationId xmlns:a16="http://schemas.microsoft.com/office/drawing/2014/main" id="{429C3ACF-609B-4BA9-9E39-F21F0C960F17}"/>
              </a:ext>
            </a:extLst>
          </p:cNvPr>
          <p:cNvSpPr>
            <a:spLocks noGrp="1"/>
          </p:cNvSpPr>
          <p:nvPr>
            <p:ph idx="1"/>
          </p:nvPr>
        </p:nvSpPr>
        <p:spPr>
          <a:xfrm>
            <a:off x="971550" y="2481018"/>
            <a:ext cx="10515600" cy="3780127"/>
          </a:xfrm>
        </p:spPr>
        <p:txBody>
          <a:bodyPr>
            <a:normAutofit fontScale="92500"/>
          </a:bodyPr>
          <a:lstStyle/>
          <a:p>
            <a:pPr marL="0" indent="0" algn="l">
              <a:buNone/>
            </a:pPr>
            <a:r>
              <a:rPr lang="en-GB" sz="2600" b="1" i="0" dirty="0">
                <a:solidFill>
                  <a:srgbClr val="222222"/>
                </a:solidFill>
                <a:effectLst/>
                <a:latin typeface="Arial" panose="020B0604020202020204" pitchFamily="34" charset="0"/>
                <a:cs typeface="Arial" panose="020B0604020202020204" pitchFamily="34" charset="0"/>
              </a:rPr>
              <a:t>Mould</a:t>
            </a:r>
          </a:p>
          <a:p>
            <a:pPr algn="l"/>
            <a:r>
              <a:rPr lang="en-GB" sz="2600" b="0" i="0" dirty="0">
                <a:solidFill>
                  <a:srgbClr val="222222"/>
                </a:solidFill>
                <a:effectLst/>
                <a:latin typeface="Arial" panose="020B0604020202020204" pitchFamily="34" charset="0"/>
                <a:cs typeface="Arial" panose="020B0604020202020204" pitchFamily="34" charset="0"/>
              </a:rPr>
              <a:t>Mould can be found in bathrooms, panelling, under sinks and any area where a plumber may work. If you don’t see it but you breathe it in, you may notice itchy eyes, coughing and sneezing. In a worst case scenario, there can be severe reactions to mould, such as fever and difficulty breathing.</a:t>
            </a:r>
          </a:p>
          <a:p>
            <a:r>
              <a:rPr lang="en-GB" sz="2600" b="0" i="0" dirty="0">
                <a:solidFill>
                  <a:srgbClr val="222222"/>
                </a:solidFill>
                <a:effectLst/>
                <a:latin typeface="Arial" panose="020B0604020202020204" pitchFamily="34" charset="0"/>
                <a:cs typeface="Arial" panose="020B0604020202020204" pitchFamily="34" charset="0"/>
              </a:rPr>
              <a:t>If you see mould when on a job, let the homeowner know and be sure to take any precautions for guarding your airways before continuing work. Wear protective gloves, goggles and long sleeves to help keep the mould off your skin and be sure the area is well-ventilated </a:t>
            </a:r>
          </a:p>
          <a:p>
            <a:endParaRPr lang="en-GB" dirty="0"/>
          </a:p>
        </p:txBody>
      </p:sp>
      <p:pic>
        <p:nvPicPr>
          <p:cNvPr id="5122" name="Picture 2" descr="Is it ever safe to eat food with mould on it?">
            <a:extLst>
              <a:ext uri="{FF2B5EF4-FFF2-40B4-BE49-F238E27FC236}">
                <a16:creationId xmlns:a16="http://schemas.microsoft.com/office/drawing/2014/main" id="{6BEE0CD8-D235-4393-95DC-8D4F2046A7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1164" y="815209"/>
            <a:ext cx="3269674" cy="152356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26D7A0C-9638-4AC7-9C6C-5BE6C7055175}"/>
              </a:ext>
            </a:extLst>
          </p:cNvPr>
          <p:cNvPicPr>
            <a:picLocks noChangeAspect="1"/>
          </p:cNvPicPr>
          <p:nvPr/>
        </p:nvPicPr>
        <p:blipFill>
          <a:blip r:embed="rId4"/>
          <a:stretch>
            <a:fillRect/>
          </a:stretch>
        </p:blipFill>
        <p:spPr>
          <a:xfrm>
            <a:off x="7730838" y="815210"/>
            <a:ext cx="3489612" cy="1523568"/>
          </a:xfrm>
          <a:prstGeom prst="rect">
            <a:avLst/>
          </a:prstGeom>
        </p:spPr>
      </p:pic>
    </p:spTree>
    <p:extLst>
      <p:ext uri="{BB962C8B-B14F-4D97-AF65-F5344CB8AC3E}">
        <p14:creationId xmlns:p14="http://schemas.microsoft.com/office/powerpoint/2010/main" val="65610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8F42-16B8-449D-854D-D6E56B4D11DE}"/>
              </a:ext>
            </a:extLst>
          </p:cNvPr>
          <p:cNvSpPr>
            <a:spLocks noGrp="1"/>
          </p:cNvSpPr>
          <p:nvPr>
            <p:ph type="title"/>
          </p:nvPr>
        </p:nvSpPr>
        <p:spPr>
          <a:xfrm>
            <a:off x="-3484418" y="-1311275"/>
            <a:ext cx="10515600" cy="1325563"/>
          </a:xfrm>
        </p:spPr>
        <p:txBody>
          <a:bodyPr/>
          <a:lstStyle/>
          <a:p>
            <a:endParaRPr lang="en-GB" dirty="0"/>
          </a:p>
        </p:txBody>
      </p:sp>
      <p:sp>
        <p:nvSpPr>
          <p:cNvPr id="3" name="Content Placeholder 2">
            <a:extLst>
              <a:ext uri="{FF2B5EF4-FFF2-40B4-BE49-F238E27FC236}">
                <a16:creationId xmlns:a16="http://schemas.microsoft.com/office/drawing/2014/main" id="{9870A42C-DC76-4D62-AF4F-8D1C2037E4A2}"/>
              </a:ext>
            </a:extLst>
          </p:cNvPr>
          <p:cNvSpPr>
            <a:spLocks noGrp="1"/>
          </p:cNvSpPr>
          <p:nvPr>
            <p:ph idx="1"/>
          </p:nvPr>
        </p:nvSpPr>
        <p:spPr>
          <a:xfrm>
            <a:off x="840797" y="3362034"/>
            <a:ext cx="10515600" cy="3018127"/>
          </a:xfrm>
        </p:spPr>
        <p:txBody>
          <a:bodyPr>
            <a:normAutofit fontScale="92500"/>
          </a:bodyPr>
          <a:lstStyle/>
          <a:p>
            <a:pPr marL="0" indent="0" algn="l">
              <a:buNone/>
            </a:pPr>
            <a:r>
              <a:rPr lang="en-GB" b="1" i="0" dirty="0">
                <a:solidFill>
                  <a:srgbClr val="222222"/>
                </a:solidFill>
                <a:effectLst/>
                <a:latin typeface="Arial" panose="020B0604020202020204" pitchFamily="34" charset="0"/>
                <a:cs typeface="Arial" panose="020B0604020202020204" pitchFamily="34" charset="0"/>
              </a:rPr>
              <a:t>Flammable and electric situations</a:t>
            </a:r>
          </a:p>
          <a:p>
            <a:pPr algn="l"/>
            <a:r>
              <a:rPr lang="en-GB" b="0" i="0" dirty="0">
                <a:solidFill>
                  <a:srgbClr val="222222"/>
                </a:solidFill>
                <a:effectLst/>
                <a:latin typeface="Arial" panose="020B0604020202020204" pitchFamily="34" charset="0"/>
                <a:cs typeface="Arial" panose="020B0604020202020204" pitchFamily="34" charset="0"/>
              </a:rPr>
              <a:t>There are plenty of moving pieces attached to plumbing, and some of those pieces happen to be attached to electricity and gas. </a:t>
            </a:r>
          </a:p>
          <a:p>
            <a:pPr algn="l"/>
            <a:r>
              <a:rPr lang="en-GB" b="0" i="0" dirty="0">
                <a:solidFill>
                  <a:srgbClr val="222222"/>
                </a:solidFill>
                <a:effectLst/>
                <a:latin typeface="Arial" panose="020B0604020202020204" pitchFamily="34" charset="0"/>
                <a:cs typeface="Arial" panose="020B0604020202020204" pitchFamily="34" charset="0"/>
              </a:rPr>
              <a:t>The proper protective gear is necessary.</a:t>
            </a:r>
          </a:p>
          <a:p>
            <a:pPr algn="l"/>
            <a:r>
              <a:rPr lang="en-GB" b="0" i="0" dirty="0">
                <a:solidFill>
                  <a:srgbClr val="222222"/>
                </a:solidFill>
                <a:effectLst/>
                <a:latin typeface="Arial" panose="020B0604020202020204" pitchFamily="34" charset="0"/>
                <a:cs typeface="Arial" panose="020B0604020202020204" pitchFamily="34" charset="0"/>
              </a:rPr>
              <a:t>Be sure gas lines and power are shut off when they need to be, gloves are on and caution is used whenever you encounter flammable or electric situations.</a:t>
            </a:r>
          </a:p>
          <a:p>
            <a:endParaRPr lang="en-GB" dirty="0"/>
          </a:p>
        </p:txBody>
      </p:sp>
      <p:pic>
        <p:nvPicPr>
          <p:cNvPr id="6146" name="Picture 2" descr="Highly Flammable Hazard Warning Signs | Highly Flammable Hazard ...">
            <a:extLst>
              <a:ext uri="{FF2B5EF4-FFF2-40B4-BE49-F238E27FC236}">
                <a16:creationId xmlns:a16="http://schemas.microsoft.com/office/drawing/2014/main" id="{F387347F-7CC2-4FFC-AAC6-6E5F8C669E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417" y="884238"/>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DBBF6F2D-C02F-449F-8BB4-220D962C2270}"/>
              </a:ext>
            </a:extLst>
          </p:cNvPr>
          <p:cNvPicPr>
            <a:picLocks noChangeAspect="1"/>
          </p:cNvPicPr>
          <p:nvPr/>
        </p:nvPicPr>
        <p:blipFill>
          <a:blip r:embed="rId3"/>
          <a:stretch>
            <a:fillRect/>
          </a:stretch>
        </p:blipFill>
        <p:spPr>
          <a:xfrm>
            <a:off x="4890654" y="884237"/>
            <a:ext cx="2143125" cy="2143125"/>
          </a:xfrm>
          <a:prstGeom prst="rect">
            <a:avLst/>
          </a:prstGeom>
        </p:spPr>
      </p:pic>
      <p:pic>
        <p:nvPicPr>
          <p:cNvPr id="5" name="Picture 4">
            <a:extLst>
              <a:ext uri="{FF2B5EF4-FFF2-40B4-BE49-F238E27FC236}">
                <a16:creationId xmlns:a16="http://schemas.microsoft.com/office/drawing/2014/main" id="{326D06B4-343F-4604-B0EF-DFEC507FCC3C}"/>
              </a:ext>
            </a:extLst>
          </p:cNvPr>
          <p:cNvPicPr>
            <a:picLocks noChangeAspect="1"/>
          </p:cNvPicPr>
          <p:nvPr/>
        </p:nvPicPr>
        <p:blipFill>
          <a:blip r:embed="rId4"/>
          <a:stretch>
            <a:fillRect/>
          </a:stretch>
        </p:blipFill>
        <p:spPr>
          <a:xfrm>
            <a:off x="9635402" y="897657"/>
            <a:ext cx="1857375" cy="2143125"/>
          </a:xfrm>
          <a:prstGeom prst="rect">
            <a:avLst/>
          </a:prstGeom>
        </p:spPr>
      </p:pic>
      <p:pic>
        <p:nvPicPr>
          <p:cNvPr id="6" name="Picture 5">
            <a:extLst>
              <a:ext uri="{FF2B5EF4-FFF2-40B4-BE49-F238E27FC236}">
                <a16:creationId xmlns:a16="http://schemas.microsoft.com/office/drawing/2014/main" id="{70B671A7-54DE-487A-A4F8-60B7F43D1793}"/>
              </a:ext>
            </a:extLst>
          </p:cNvPr>
          <p:cNvPicPr>
            <a:picLocks noChangeAspect="1"/>
          </p:cNvPicPr>
          <p:nvPr/>
        </p:nvPicPr>
        <p:blipFill>
          <a:blip r:embed="rId5"/>
          <a:stretch>
            <a:fillRect/>
          </a:stretch>
        </p:blipFill>
        <p:spPr>
          <a:xfrm>
            <a:off x="2890404" y="549564"/>
            <a:ext cx="2000250" cy="2854036"/>
          </a:xfrm>
          <a:prstGeom prst="rect">
            <a:avLst/>
          </a:prstGeom>
        </p:spPr>
      </p:pic>
      <p:pic>
        <p:nvPicPr>
          <p:cNvPr id="7" name="Picture 6">
            <a:extLst>
              <a:ext uri="{FF2B5EF4-FFF2-40B4-BE49-F238E27FC236}">
                <a16:creationId xmlns:a16="http://schemas.microsoft.com/office/drawing/2014/main" id="{5452A262-6010-4065-8747-B5EF2204909B}"/>
              </a:ext>
            </a:extLst>
          </p:cNvPr>
          <p:cNvPicPr>
            <a:picLocks noChangeAspect="1"/>
          </p:cNvPicPr>
          <p:nvPr/>
        </p:nvPicPr>
        <p:blipFill>
          <a:blip r:embed="rId6"/>
          <a:stretch>
            <a:fillRect/>
          </a:stretch>
        </p:blipFill>
        <p:spPr>
          <a:xfrm>
            <a:off x="7031182" y="897657"/>
            <a:ext cx="2420216" cy="2170163"/>
          </a:xfrm>
          <a:prstGeom prst="rect">
            <a:avLst/>
          </a:prstGeom>
        </p:spPr>
      </p:pic>
    </p:spTree>
    <p:extLst>
      <p:ext uri="{BB962C8B-B14F-4D97-AF65-F5344CB8AC3E}">
        <p14:creationId xmlns:p14="http://schemas.microsoft.com/office/powerpoint/2010/main" val="48563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F1BBE5-09EC-453A-A70C-F05E6B5CFD5B}"/>
              </a:ext>
            </a:extLst>
          </p:cNvPr>
          <p:cNvPicPr>
            <a:picLocks noChangeAspect="1"/>
          </p:cNvPicPr>
          <p:nvPr/>
        </p:nvPicPr>
        <p:blipFill>
          <a:blip r:embed="rId2"/>
          <a:stretch>
            <a:fillRect/>
          </a:stretch>
        </p:blipFill>
        <p:spPr>
          <a:xfrm>
            <a:off x="4281054" y="773921"/>
            <a:ext cx="3546764" cy="1743075"/>
          </a:xfrm>
          <a:prstGeom prst="rect">
            <a:avLst/>
          </a:prstGeom>
        </p:spPr>
      </p:pic>
      <p:sp>
        <p:nvSpPr>
          <p:cNvPr id="2" name="Title 1">
            <a:extLst>
              <a:ext uri="{FF2B5EF4-FFF2-40B4-BE49-F238E27FC236}">
                <a16:creationId xmlns:a16="http://schemas.microsoft.com/office/drawing/2014/main" id="{890D44E1-B16B-4EF2-99CC-B1E063A91434}"/>
              </a:ext>
            </a:extLst>
          </p:cNvPr>
          <p:cNvSpPr>
            <a:spLocks noGrp="1"/>
          </p:cNvSpPr>
          <p:nvPr>
            <p:ph type="title"/>
          </p:nvPr>
        </p:nvSpPr>
        <p:spPr>
          <a:xfrm>
            <a:off x="4179743" y="-1719906"/>
            <a:ext cx="10515600" cy="1628041"/>
          </a:xfrm>
        </p:spPr>
        <p:txBody>
          <a:bodyPr/>
          <a:lstStyle/>
          <a:p>
            <a:endParaRPr lang="en-GB" dirty="0"/>
          </a:p>
        </p:txBody>
      </p:sp>
      <p:sp>
        <p:nvSpPr>
          <p:cNvPr id="3" name="Content Placeholder 2">
            <a:extLst>
              <a:ext uri="{FF2B5EF4-FFF2-40B4-BE49-F238E27FC236}">
                <a16:creationId xmlns:a16="http://schemas.microsoft.com/office/drawing/2014/main" id="{990CFD6A-4191-49D3-B8CB-2282CB1ED3D5}"/>
              </a:ext>
            </a:extLst>
          </p:cNvPr>
          <p:cNvSpPr>
            <a:spLocks noGrp="1"/>
          </p:cNvSpPr>
          <p:nvPr>
            <p:ph idx="1"/>
          </p:nvPr>
        </p:nvSpPr>
        <p:spPr>
          <a:xfrm>
            <a:off x="796636" y="2743199"/>
            <a:ext cx="10515600" cy="3932527"/>
          </a:xfrm>
        </p:spPr>
        <p:txBody>
          <a:bodyPr>
            <a:normAutofit fontScale="85000" lnSpcReduction="20000"/>
          </a:bodyPr>
          <a:lstStyle/>
          <a:p>
            <a:pPr marL="0" indent="0" algn="l">
              <a:buNone/>
            </a:pPr>
            <a:r>
              <a:rPr lang="en-GB" b="1" i="0" dirty="0">
                <a:solidFill>
                  <a:srgbClr val="222222"/>
                </a:solidFill>
                <a:effectLst/>
                <a:latin typeface="Arial" panose="020B0604020202020204" pitchFamily="34" charset="0"/>
                <a:cs typeface="Arial" panose="020B0604020202020204" pitchFamily="34" charset="0"/>
              </a:rPr>
              <a:t>Exposure to nasty materials</a:t>
            </a:r>
          </a:p>
          <a:p>
            <a:pPr algn="l"/>
            <a:r>
              <a:rPr lang="en-GB" b="0" i="0" dirty="0">
                <a:solidFill>
                  <a:srgbClr val="222222"/>
                </a:solidFill>
                <a:effectLst/>
                <a:latin typeface="Arial" panose="020B0604020202020204" pitchFamily="34" charset="0"/>
                <a:cs typeface="Arial" panose="020B0604020202020204" pitchFamily="34" charset="0"/>
              </a:rPr>
              <a:t>Potential infection from rodent droppings, working with human waste, exposure to biohazard materials and exposure to other biohazard materials are all risks of the job.</a:t>
            </a:r>
          </a:p>
          <a:p>
            <a:pPr algn="l"/>
            <a:r>
              <a:rPr lang="en-GB" b="0" i="0" dirty="0">
                <a:solidFill>
                  <a:srgbClr val="222222"/>
                </a:solidFill>
                <a:effectLst/>
                <a:latin typeface="Arial" panose="020B0604020202020204" pitchFamily="34" charset="0"/>
                <a:cs typeface="Arial" panose="020B0604020202020204" pitchFamily="34" charset="0"/>
              </a:rPr>
              <a:t>The keys here are safety, precautions and plenty of cleaning. Plumbers should have gloves, goggles, respiratory masks and wear long sleeves when working with hazardous materials of any kinds. Thorough showers and washing should happen after working with these materials.</a:t>
            </a:r>
          </a:p>
          <a:p>
            <a:pPr algn="l"/>
            <a:r>
              <a:rPr lang="en-GB" b="0" i="0" dirty="0">
                <a:solidFill>
                  <a:srgbClr val="222222"/>
                </a:solidFill>
                <a:effectLst/>
                <a:latin typeface="Arial" panose="020B0604020202020204" pitchFamily="34" charset="0"/>
                <a:cs typeface="Arial" panose="020B0604020202020204" pitchFamily="34" charset="0"/>
              </a:rPr>
              <a:t>Plumbers must be honest with themselves before every job as to whether there is a potential danger for dealing with materials that could make them sick. Extra precaution needs to be taken whenever there is even a slight chance of toxicity.</a:t>
            </a:r>
          </a:p>
          <a:p>
            <a:endParaRPr lang="en-GB" dirty="0"/>
          </a:p>
        </p:txBody>
      </p:sp>
      <p:pic>
        <p:nvPicPr>
          <p:cNvPr id="7170" name="Picture 2" descr="7 things you may not have known about construction dust">
            <a:extLst>
              <a:ext uri="{FF2B5EF4-FFF2-40B4-BE49-F238E27FC236}">
                <a16:creationId xmlns:a16="http://schemas.microsoft.com/office/drawing/2014/main" id="{1B445A5F-C4F8-4F7C-B6CF-E4F186E92C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4677" y="773921"/>
            <a:ext cx="3198668" cy="1743075"/>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harter Projects |">
            <a:extLst>
              <a:ext uri="{FF2B5EF4-FFF2-40B4-BE49-F238E27FC236}">
                <a16:creationId xmlns:a16="http://schemas.microsoft.com/office/drawing/2014/main" id="{88165F01-02C4-48F6-83ED-651958B98E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27818" y="773921"/>
            <a:ext cx="321945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798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C1F60A-48A9-4A20-A7B7-839F3B8E4A54}"/>
              </a:ext>
            </a:extLst>
          </p:cNvPr>
          <p:cNvSpPr>
            <a:spLocks noGrp="1"/>
          </p:cNvSpPr>
          <p:nvPr>
            <p:ph idx="1"/>
          </p:nvPr>
        </p:nvSpPr>
        <p:spPr>
          <a:xfrm>
            <a:off x="886327" y="831060"/>
            <a:ext cx="10515600" cy="5730914"/>
          </a:xfrm>
        </p:spPr>
        <p:txBody>
          <a:bodyPr>
            <a:normAutofit lnSpcReduction="10000"/>
          </a:bodyPr>
          <a:lstStyle/>
          <a:p>
            <a:pPr marL="0" indent="0">
              <a:buNone/>
            </a:pPr>
            <a:r>
              <a:rPr kumimoji="0" lang="en-GB" sz="4000" b="1" i="0" u="none" strike="noStrike" kern="1200" cap="none" spc="0" normalizeH="0" baseline="0" noProof="0" dirty="0">
                <a:ln/>
                <a:solidFill>
                  <a:schemeClr val="accent6">
                    <a:lumMod val="50000"/>
                  </a:schemeClr>
                </a:solidFill>
                <a:effectLst/>
                <a:uLnTx/>
                <a:uFillTx/>
                <a:latin typeface="Arial" panose="020B0604020202020204" pitchFamily="34" charset="0"/>
                <a:ea typeface="+mj-ea"/>
                <a:cs typeface="Arial" panose="020B0604020202020204" pitchFamily="34" charset="0"/>
              </a:rPr>
              <a:t>Practical Task </a:t>
            </a:r>
            <a:r>
              <a:rPr kumimoji="0" lang="en-GB" sz="3200" b="1" i="0" u="none" strike="noStrike" kern="1200" cap="none" spc="0" normalizeH="0" baseline="0" noProof="0" dirty="0">
                <a:ln/>
                <a:solidFill>
                  <a:schemeClr val="accent6">
                    <a:lumMod val="50000"/>
                  </a:schemeClr>
                </a:solidFill>
                <a:effectLst/>
                <a:uLnTx/>
                <a:uFillTx/>
                <a:latin typeface="Arial" panose="020B0604020202020204" pitchFamily="34" charset="0"/>
                <a:ea typeface="+mj-ea"/>
                <a:cs typeface="Arial" panose="020B0604020202020204" pitchFamily="34" charset="0"/>
              </a:rPr>
              <a:t>–</a:t>
            </a:r>
          </a:p>
          <a:p>
            <a:pPr marL="0" indent="0">
              <a:buNone/>
            </a:pPr>
            <a:r>
              <a:rPr lang="en-GB" sz="3200" b="1" dirty="0">
                <a:ln/>
                <a:solidFill>
                  <a:schemeClr val="accent6">
                    <a:lumMod val="50000"/>
                  </a:schemeClr>
                </a:solidFill>
                <a:latin typeface="Arial" panose="020B0604020202020204" pitchFamily="34" charset="0"/>
                <a:ea typeface="+mj-ea"/>
                <a:cs typeface="Arial" panose="020B0604020202020204" pitchFamily="34" charset="0"/>
              </a:rPr>
              <a:t>Demonstration by your SATRO tutor</a:t>
            </a:r>
            <a:endParaRPr kumimoji="0" lang="en-GB" sz="3200" b="1" i="0" u="none" strike="noStrike" kern="1200" cap="none" spc="0" normalizeH="0" baseline="0" noProof="0" dirty="0">
              <a:ln/>
              <a:solidFill>
                <a:schemeClr val="accent6">
                  <a:lumMod val="50000"/>
                </a:schemeClr>
              </a:solidFill>
              <a:effectLst/>
              <a:uLnTx/>
              <a:uFillTx/>
              <a:latin typeface="Arial" panose="020B0604020202020204" pitchFamily="34" charset="0"/>
              <a:ea typeface="+mj-ea"/>
              <a:cs typeface="Arial" panose="020B0604020202020204" pitchFamily="34" charset="0"/>
            </a:endParaRPr>
          </a:p>
          <a:p>
            <a:endParaRPr kumimoji="0" lang="en-GB" sz="3200" b="1" i="0" u="none" strike="noStrike" kern="1200" cap="none" spc="0" normalizeH="0" baseline="0" noProof="0" dirty="0">
              <a:ln/>
              <a:solidFill>
                <a:schemeClr val="accent6">
                  <a:lumMod val="50000"/>
                </a:schemeClr>
              </a:solidFill>
              <a:effectLst/>
              <a:uLnTx/>
              <a:uFillTx/>
              <a:latin typeface="Arial" panose="020B0604020202020204" pitchFamily="34" charset="0"/>
              <a:ea typeface="+mj-ea"/>
              <a:cs typeface="Arial" panose="020B0604020202020204" pitchFamily="34" charset="0"/>
            </a:endParaRPr>
          </a:p>
          <a:p>
            <a:r>
              <a:rPr lang="en-GB" sz="3200" b="1" dirty="0">
                <a:ln/>
                <a:solidFill>
                  <a:schemeClr val="accent6">
                    <a:lumMod val="50000"/>
                  </a:schemeClr>
                </a:solidFill>
                <a:latin typeface="Arial" panose="020B0604020202020204" pitchFamily="34" charset="0"/>
                <a:ea typeface="+mj-ea"/>
                <a:cs typeface="Arial" panose="020B0604020202020204" pitchFamily="34" charset="0"/>
              </a:rPr>
              <a:t>Cut copper using a pipe cutter to a length of 100mm</a:t>
            </a:r>
          </a:p>
          <a:p>
            <a:r>
              <a:rPr lang="en-GB" sz="3200" b="1" dirty="0">
                <a:ln/>
                <a:solidFill>
                  <a:schemeClr val="accent6">
                    <a:lumMod val="50000"/>
                  </a:schemeClr>
                </a:solidFill>
                <a:latin typeface="Arial" panose="020B0604020202020204" pitchFamily="34" charset="0"/>
                <a:ea typeface="+mj-ea"/>
                <a:cs typeface="Arial" panose="020B0604020202020204" pitchFamily="34" charset="0"/>
              </a:rPr>
              <a:t>Deburr pipe ready for soldering using the tools </a:t>
            </a:r>
          </a:p>
          <a:p>
            <a:pPr marL="0" indent="0">
              <a:buNone/>
            </a:pPr>
            <a:r>
              <a:rPr lang="en-GB" sz="3200" b="1" dirty="0">
                <a:ln/>
                <a:solidFill>
                  <a:schemeClr val="accent6">
                    <a:lumMod val="50000"/>
                  </a:schemeClr>
                </a:solidFill>
                <a:latin typeface="Arial" panose="020B0604020202020204" pitchFamily="34" charset="0"/>
                <a:ea typeface="+mj-ea"/>
                <a:cs typeface="Arial" panose="020B0604020202020204" pitchFamily="34" charset="0"/>
              </a:rPr>
              <a:t>  supplied by your tutor</a:t>
            </a:r>
          </a:p>
          <a:p>
            <a:endParaRPr lang="en-GB" sz="3200" b="1" dirty="0">
              <a:ln/>
              <a:solidFill>
                <a:schemeClr val="accent6">
                  <a:lumMod val="50000"/>
                </a:schemeClr>
              </a:solidFill>
              <a:latin typeface="Arial" panose="020B0604020202020204" pitchFamily="34" charset="0"/>
              <a:ea typeface="+mj-ea"/>
              <a:cs typeface="Arial" panose="020B0604020202020204" pitchFamily="34" charset="0"/>
            </a:endParaRPr>
          </a:p>
          <a:p>
            <a:pPr marL="0" indent="0">
              <a:buNone/>
            </a:pPr>
            <a:r>
              <a:rPr lang="en-GB" sz="3200" b="1" dirty="0">
                <a:ln/>
                <a:solidFill>
                  <a:schemeClr val="accent6">
                    <a:lumMod val="50000"/>
                  </a:schemeClr>
                </a:solidFill>
                <a:latin typeface="Arial" panose="020B0604020202020204" pitchFamily="34" charset="0"/>
                <a:ea typeface="+mj-ea"/>
                <a:cs typeface="Arial" panose="020B0604020202020204" pitchFamily="34" charset="0"/>
              </a:rPr>
              <a:t>Questions </a:t>
            </a:r>
          </a:p>
          <a:p>
            <a:r>
              <a:rPr lang="en-GB" sz="3200" b="1" dirty="0">
                <a:ln/>
                <a:solidFill>
                  <a:schemeClr val="accent6">
                    <a:lumMod val="50000"/>
                  </a:schemeClr>
                </a:solidFill>
                <a:latin typeface="Arial" panose="020B0604020202020204" pitchFamily="34" charset="0"/>
                <a:ea typeface="+mj-ea"/>
                <a:cs typeface="Arial" panose="020B0604020202020204" pitchFamily="34" charset="0"/>
              </a:rPr>
              <a:t>Why do you think it is important to deburr a pipe?</a:t>
            </a:r>
          </a:p>
          <a:p>
            <a:r>
              <a:rPr lang="en-GB" sz="3200" b="1" dirty="0">
                <a:ln/>
                <a:solidFill>
                  <a:schemeClr val="accent6">
                    <a:lumMod val="50000"/>
                  </a:schemeClr>
                </a:solidFill>
                <a:latin typeface="Arial" panose="020B0604020202020204" pitchFamily="34" charset="0"/>
                <a:ea typeface="+mj-ea"/>
                <a:cs typeface="Arial" panose="020B0604020202020204" pitchFamily="34" charset="0"/>
              </a:rPr>
              <a:t>How would you carry out this operation safely?</a:t>
            </a:r>
          </a:p>
          <a:p>
            <a:endParaRPr lang="en-GB" sz="3600" b="1" dirty="0">
              <a:ln/>
              <a:solidFill>
                <a:schemeClr val="accent6">
                  <a:lumMod val="50000"/>
                </a:schemeClr>
              </a:solidFill>
              <a:latin typeface="Arial" panose="020B0604020202020204" pitchFamily="34" charset="0"/>
              <a:ea typeface="+mj-ea"/>
              <a:cs typeface="Arial" panose="020B0604020202020204" pitchFamily="34" charset="0"/>
            </a:endParaRPr>
          </a:p>
          <a:p>
            <a:endParaRPr lang="en-GB" sz="3600" b="1" dirty="0">
              <a:ln/>
              <a:solidFill>
                <a:schemeClr val="accent6">
                  <a:lumMod val="50000"/>
                </a:schemeClr>
              </a:solidFill>
              <a:latin typeface="Arial" panose="020B0604020202020204" pitchFamily="34" charset="0"/>
              <a:ea typeface="+mj-ea"/>
              <a:cs typeface="Arial" panose="020B0604020202020204" pitchFamily="34" charset="0"/>
            </a:endParaRPr>
          </a:p>
          <a:p>
            <a:endParaRPr lang="en-GB" sz="3600" b="1" dirty="0">
              <a:solidFill>
                <a:schemeClr val="accent6">
                  <a:lumMod val="50000"/>
                </a:schemeClr>
              </a:solidFill>
            </a:endParaRPr>
          </a:p>
        </p:txBody>
      </p:sp>
    </p:spTree>
    <p:extLst>
      <p:ext uri="{BB962C8B-B14F-4D97-AF65-F5344CB8AC3E}">
        <p14:creationId xmlns:p14="http://schemas.microsoft.com/office/powerpoint/2010/main" val="519763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ECC35295C02042BA84519983988412" ma:contentTypeVersion="0" ma:contentTypeDescription="Create a new document." ma:contentTypeScope="" ma:versionID="7b5ff9a09b130eb052f1afd532261b29">
  <xsd:schema xmlns:xsd="http://www.w3.org/2001/XMLSchema" xmlns:xs="http://www.w3.org/2001/XMLSchema" xmlns:p="http://schemas.microsoft.com/office/2006/metadata/properties" targetNamespace="http://schemas.microsoft.com/office/2006/metadata/properties" ma:root="true" ma:fieldsID="c15caab03fb10ef94296abe10880cb2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BF9508-9E96-4C0E-99C3-26D44C42AC5A}">
  <ds:schemaRefs>
    <ds:schemaRef ds:uri="http://schemas.microsoft.com/office/2006/metadata/properties"/>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documentManagement/types"/>
    <ds:schemaRef ds:uri="http://purl.org/dc/terms/"/>
    <ds:schemaRef ds:uri="http://purl.org/dc/dcmitype/"/>
  </ds:schemaRefs>
</ds:datastoreItem>
</file>

<file path=customXml/itemProps2.xml><?xml version="1.0" encoding="utf-8"?>
<ds:datastoreItem xmlns:ds="http://schemas.openxmlformats.org/officeDocument/2006/customXml" ds:itemID="{B44B7610-FE23-43D9-B418-274376B7B317}">
  <ds:schemaRefs>
    <ds:schemaRef ds:uri="http://schemas.microsoft.com/sharepoint/v3/contenttype/forms"/>
  </ds:schemaRefs>
</ds:datastoreItem>
</file>

<file path=customXml/itemProps3.xml><?xml version="1.0" encoding="utf-8"?>
<ds:datastoreItem xmlns:ds="http://schemas.openxmlformats.org/officeDocument/2006/customXml" ds:itemID="{468F3F89-15BD-4CE8-9497-851CB96907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195</TotalTime>
  <Words>552</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Plumbing H&amp;S Hazard Slides + Practical Task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Plumbing Health &amp; Safety Hazard.</dc:title>
  <dc:creator>Paul Mitchell</dc:creator>
  <cp:lastModifiedBy>Anne Edward</cp:lastModifiedBy>
  <cp:revision>16</cp:revision>
  <dcterms:created xsi:type="dcterms:W3CDTF">2020-07-14T18:44:03Z</dcterms:created>
  <dcterms:modified xsi:type="dcterms:W3CDTF">2020-07-31T14:36:28Z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0x010100EDECC35295C02042BA84519983988412</vt:lpwstr>
  </property>
</Properties>
</file>